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1" r:id="rId2"/>
    <p:sldId id="289" r:id="rId3"/>
    <p:sldId id="273" r:id="rId4"/>
    <p:sldId id="274" r:id="rId5"/>
    <p:sldId id="275" r:id="rId6"/>
    <p:sldId id="276" r:id="rId7"/>
    <p:sldId id="277" r:id="rId8"/>
    <p:sldId id="278" r:id="rId9"/>
    <p:sldId id="281" r:id="rId10"/>
    <p:sldId id="279" r:id="rId11"/>
    <p:sldId id="280" r:id="rId12"/>
    <p:sldId id="282" r:id="rId13"/>
    <p:sldId id="283" r:id="rId14"/>
    <p:sldId id="284" r:id="rId15"/>
    <p:sldId id="287" r:id="rId16"/>
    <p:sldId id="285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_x000d_Nakupujete si nějaké potraviny v Suchdole pro domácnost?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48.0</c:v>
                </c:pt>
                <c:pt idx="1">
                  <c:v>96.0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_x000d_Zajímalo by vás kompletní složení a původ potravin ve farmářském obchodu na_x000d_ČZU?_x000d_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 Ano</c:v>
                </c:pt>
                <c:pt idx="1">
                  <c:v> Spíše ano</c:v>
                </c:pt>
                <c:pt idx="2">
                  <c:v> Spíše ne</c:v>
                </c:pt>
                <c:pt idx="3">
                  <c:v> Ne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62.0</c:v>
                </c:pt>
                <c:pt idx="1">
                  <c:v>55.0</c:v>
                </c:pt>
                <c:pt idx="2">
                  <c:v>21.0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Nakupovali byste si u nás již připravené a hlavně poctivé svačiny (obložená bageta/houska, chlebíčky…)?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 Ano</c:v>
                </c:pt>
                <c:pt idx="1">
                  <c:v> Ne, nemám na to čas</c:v>
                </c:pt>
                <c:pt idx="2">
                  <c:v> Ne, mám jídlo z domova</c:v>
                </c:pt>
                <c:pt idx="3">
                  <c:v> Ano, občas</c:v>
                </c:pt>
                <c:pt idx="4">
                  <c:v> Něco jiného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51.0</c:v>
                </c:pt>
                <c:pt idx="1">
                  <c:v>5.0</c:v>
                </c:pt>
                <c:pt idx="2">
                  <c:v>8.0</c:v>
                </c:pt>
                <c:pt idx="3">
                  <c:v>74.0</c:v>
                </c:pt>
                <c:pt idx="4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>
                <a:effectLst/>
              </a:rPr>
              <a:t>Jste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ochotní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si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připlatit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za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kvalitní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lokální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potraviny</a:t>
            </a:r>
            <a:r>
              <a:rPr lang="en-US" sz="1800" dirty="0" smtClean="0">
                <a:effectLst/>
              </a:rPr>
              <a:t> s </a:t>
            </a:r>
            <a:r>
              <a:rPr lang="en-US" sz="1800" dirty="0" err="1" smtClean="0">
                <a:effectLst/>
              </a:rPr>
              <a:t>prokazatelným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původem</a:t>
            </a:r>
            <a:r>
              <a:rPr lang="en-US" sz="1800" dirty="0" smtClean="0">
                <a:effectLst/>
              </a:rPr>
              <a:t>?</a:t>
            </a:r>
            <a:endParaRPr lang="ru-RU" sz="18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Ano, max. 10%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49.0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Ano, max. 20%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54.0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Ano, max. 30%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15.0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Ano, max. 40%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Ano, i více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7.0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Ne, vůbec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14.0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2620696"/>
        <c:axId val="2112623672"/>
      </c:barChart>
      <c:catAx>
        <c:axId val="21126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2623672"/>
        <c:crosses val="autoZero"/>
        <c:auto val="1"/>
        <c:lblAlgn val="ctr"/>
        <c:lblOffset val="100"/>
        <c:noMultiLvlLbl val="0"/>
      </c:catAx>
      <c:valAx>
        <c:axId val="2112623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26206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err="1" smtClean="0">
                <a:effectLst/>
              </a:rPr>
              <a:t>Kolik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obvykle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utratíte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za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jedno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jídlo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připravené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ke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konzumaci</a:t>
            </a:r>
            <a:r>
              <a:rPr lang="en-US" sz="2160" b="1" i="0" u="none" strike="noStrike" baseline="0" dirty="0" smtClean="0">
                <a:effectLst/>
              </a:rPr>
              <a:t> (</a:t>
            </a:r>
            <a:r>
              <a:rPr lang="en-US" sz="2160" b="1" i="0" u="none" strike="noStrike" baseline="0" dirty="0" err="1" smtClean="0">
                <a:effectLst/>
              </a:rPr>
              <a:t>svačina</a:t>
            </a:r>
            <a:r>
              <a:rPr lang="en-US" sz="2160" b="1" i="0" u="none" strike="noStrike" baseline="0" dirty="0" smtClean="0">
                <a:effectLst/>
              </a:rPr>
              <a:t>, </a:t>
            </a:r>
            <a:r>
              <a:rPr lang="en-US" sz="2160" b="1" i="0" u="none" strike="noStrike" baseline="0" dirty="0" err="1" smtClean="0">
                <a:effectLst/>
              </a:rPr>
              <a:t>malý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oběd</a:t>
            </a:r>
            <a:r>
              <a:rPr lang="en-US" sz="2160" b="1" i="0" u="none" strike="noStrike" baseline="0" dirty="0" smtClean="0">
                <a:effectLst/>
              </a:rPr>
              <a:t>)?</a:t>
            </a:r>
            <a:r>
              <a:rPr lang="ru-RU" sz="2160" b="1" i="0" u="none" strike="noStrike" baseline="0" dirty="0" smtClean="0">
                <a:effectLst/>
              </a:rPr>
              <a:t> 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Do 30 Kč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27.0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Do 50 Kč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64.0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Do 80 Kč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34.0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Do 100 Kč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15.0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Do 150 Kč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Víc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2691976"/>
        <c:axId val="2112694952"/>
      </c:barChart>
      <c:catAx>
        <c:axId val="2112691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2694952"/>
        <c:crosses val="autoZero"/>
        <c:auto val="1"/>
        <c:lblAlgn val="ctr"/>
        <c:lblOffset val="100"/>
        <c:noMultiLvlLbl val="0"/>
      </c:catAx>
      <c:valAx>
        <c:axId val="21126949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26919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>
                <a:effectLst/>
              </a:rPr>
              <a:t>Kde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obvykle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získáváte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informace</a:t>
            </a:r>
            <a:r>
              <a:rPr lang="en-US" sz="1800" dirty="0" smtClean="0">
                <a:effectLst/>
              </a:rPr>
              <a:t> o </a:t>
            </a:r>
            <a:r>
              <a:rPr lang="en-US" sz="1800" dirty="0" err="1" smtClean="0">
                <a:effectLst/>
              </a:rPr>
              <a:t>zdravých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potravinách</a:t>
            </a:r>
            <a:r>
              <a:rPr lang="en-US" sz="1800" dirty="0" smtClean="0">
                <a:effectLst/>
              </a:rPr>
              <a:t> a </a:t>
            </a:r>
            <a:r>
              <a:rPr lang="en-US" sz="1800" dirty="0" err="1" smtClean="0">
                <a:effectLst/>
              </a:rPr>
              <a:t>obchodech</a:t>
            </a:r>
            <a:r>
              <a:rPr lang="en-US" sz="1800" dirty="0" smtClean="0">
                <a:effectLst/>
              </a:rPr>
              <a:t> se </a:t>
            </a:r>
            <a:r>
              <a:rPr lang="en-US" sz="1800" dirty="0" err="1" smtClean="0">
                <a:effectLst/>
              </a:rPr>
              <a:t>zdravými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potravinami</a:t>
            </a:r>
            <a:r>
              <a:rPr lang="en-US" sz="1800" dirty="0" smtClean="0">
                <a:effectLst/>
              </a:rPr>
              <a:t>?</a:t>
            </a:r>
            <a:endParaRPr lang="ru-RU" sz="18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V internetovém magazínu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54.0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V internetovém deníku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20.0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Na sociálních sítích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52.0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V tištěných časopisech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30.0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Z televize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22.0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Z letáků / lpakátů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30.0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 Na doporučení kamaráda nebo kamarádky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82.0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2766664"/>
        <c:axId val="2112769544"/>
      </c:barChart>
      <c:catAx>
        <c:axId val="2112766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2769544"/>
        <c:crosses val="autoZero"/>
        <c:auto val="1"/>
        <c:lblAlgn val="ctr"/>
        <c:lblOffset val="100"/>
        <c:noMultiLvlLbl val="0"/>
      </c:catAx>
      <c:valAx>
        <c:axId val="2112769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27666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Jak často se obvykle nacházíte v kampusu školy nebo v Suchdole?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 Minimálně 5x týdně</c:v>
                </c:pt>
                <c:pt idx="1">
                  <c:v> 3x týdně</c:v>
                </c:pt>
                <c:pt idx="2">
                  <c:v> Méně než 3x týdně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25.0</c:v>
                </c:pt>
                <c:pt idx="1">
                  <c:v>78.0</c:v>
                </c:pt>
                <c:pt idx="2">
                  <c:v>41.0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Jak často chodíte do obchodu s potravinami?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 Každý den</c:v>
                </c:pt>
                <c:pt idx="1">
                  <c:v> 2x až 3x za týden</c:v>
                </c:pt>
                <c:pt idx="2">
                  <c:v> 1 x za týden</c:v>
                </c:pt>
                <c:pt idx="3">
                  <c:v> Jiná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17.0</c:v>
                </c:pt>
                <c:pt idx="1">
                  <c:v>82.0</c:v>
                </c:pt>
                <c:pt idx="2">
                  <c:v>39.0</c:v>
                </c:pt>
                <c:pt idx="3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Nakupujete farmářské/bio potraviny?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 Ano</c:v>
                </c:pt>
                <c:pt idx="1">
                  <c:v> Ne</c:v>
                </c:pt>
                <c:pt idx="2">
                  <c:v> Občas</c:v>
                </c:pt>
                <c:pt idx="3">
                  <c:v> Nemám zájem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17.0</c:v>
                </c:pt>
                <c:pt idx="1">
                  <c:v>47.0</c:v>
                </c:pt>
                <c:pt idx="2">
                  <c:v>80.0</c:v>
                </c:pt>
                <c:pt idx="3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Preferujete cenu nebo kvalitu?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 Cenu</c:v>
                </c:pt>
                <c:pt idx="1">
                  <c:v> Kvalitu</c:v>
                </c:pt>
                <c:pt idx="2">
                  <c:v> Kompromis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11.0</c:v>
                </c:pt>
                <c:pt idx="1">
                  <c:v>43.0</c:v>
                </c:pt>
                <c:pt idx="2">
                  <c:v>91.0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Uvítáte farmářský obchod na ČZU?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 Ano</c:v>
                </c:pt>
                <c:pt idx="1">
                  <c:v> Ne</c:v>
                </c:pt>
                <c:pt idx="2">
                  <c:v> Zbytečné</c:v>
                </c:pt>
                <c:pt idx="3">
                  <c:v> Super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96.0</c:v>
                </c:pt>
                <c:pt idx="1">
                  <c:v>22.0</c:v>
                </c:pt>
                <c:pt idx="2">
                  <c:v>18.0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 err="1" smtClean="0">
                <a:effectLst/>
              </a:rPr>
              <a:t>Jaký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druh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potravin</a:t>
            </a:r>
            <a:r>
              <a:rPr lang="en-US" sz="2160" b="1" i="0" u="none" strike="noStrike" baseline="0" dirty="0" smtClean="0">
                <a:effectLst/>
              </a:rPr>
              <a:t> </a:t>
            </a:r>
            <a:r>
              <a:rPr lang="en-US" sz="2160" b="1" i="0" u="none" strike="noStrike" baseline="0" dirty="0" err="1" smtClean="0">
                <a:effectLst/>
              </a:rPr>
              <a:t>uvítáte</a:t>
            </a:r>
            <a:r>
              <a:rPr lang="en-US" sz="2160" b="1" i="0" u="none" strike="noStrike" baseline="0" dirty="0" smtClean="0">
                <a:effectLst/>
              </a:rPr>
              <a:t>?</a:t>
            </a:r>
            <a:r>
              <a:rPr lang="ru-RU" sz="2160" b="1" i="0" u="none" strike="noStrike" baseline="0" dirty="0" smtClean="0">
                <a:effectLst/>
              </a:rPr>
              <a:t> 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Farmářské svačiny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72.0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Ovoce, zelenina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97.0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Pečivo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91.0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Obiloviny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19.0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Mléčné výrobky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63.0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Maso a uzeniny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59.0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 Teplé a studené nápoje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36.0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 Jiné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3.0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2444600"/>
        <c:axId val="2078907208"/>
      </c:barChart>
      <c:catAx>
        <c:axId val="2112444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78907208"/>
        <c:crosses val="autoZero"/>
        <c:auto val="1"/>
        <c:lblAlgn val="ctr"/>
        <c:lblOffset val="100"/>
        <c:noMultiLvlLbl val="0"/>
      </c:catAx>
      <c:valAx>
        <c:axId val="2078907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24446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 smtClean="0">
                <a:effectLst/>
              </a:rPr>
              <a:t>Které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potraviny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nakupujete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 err="1" smtClean="0">
                <a:effectLst/>
              </a:rPr>
              <a:t>nejčastěji</a:t>
            </a:r>
            <a:r>
              <a:rPr lang="en-US" sz="1800" dirty="0" smtClean="0">
                <a:effectLst/>
              </a:rPr>
              <a:t>?</a:t>
            </a:r>
            <a:endParaRPr lang="ru-RU" sz="18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Ovoce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94.0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Zelenina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81.0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Pečivo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116.0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Obiloviny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11.0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 Mléko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61.0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Jogurty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67.0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 Sladkosti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44.0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 Marmelády a zavařované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 Med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General</c:formatCode>
                <c:ptCount val="1"/>
                <c:pt idx="0">
                  <c:v>9.0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 Uzeniny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General</c:formatCode>
                <c:ptCount val="1"/>
                <c:pt idx="0">
                  <c:v>41.0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 Maso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General</c:formatCode>
                <c:ptCount val="1"/>
                <c:pt idx="0">
                  <c:v>68.0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 Vejce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Лист1!$M$2</c:f>
              <c:numCache>
                <c:formatCode>General</c:formatCode>
                <c:ptCount val="1"/>
                <c:pt idx="0">
                  <c:v>43.0</c:v>
                </c:pt>
              </c:numCache>
            </c:numRef>
          </c:val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 Jiné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Лист1!$N$2</c:f>
              <c:numCache>
                <c:formatCode>General</c:formatCode>
                <c:ptCount val="1"/>
                <c:pt idx="0">
                  <c:v>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13158504"/>
        <c:axId val="2113161480"/>
      </c:barChart>
      <c:catAx>
        <c:axId val="2113158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3161480"/>
        <c:crosses val="autoZero"/>
        <c:auto val="1"/>
        <c:lblAlgn val="ctr"/>
        <c:lblOffset val="100"/>
        <c:noMultiLvlLbl val="0"/>
      </c:catAx>
      <c:valAx>
        <c:axId val="2113161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31585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2EBDD-1DD1-CB43-83F3-A3C27A3186D6}" type="datetimeFigureOut">
              <a:rPr lang="ru-RU" smtClean="0"/>
              <a:t>20.12.14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3FDEE-4AD0-5C4F-852A-79C70A3F8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3FDEE-4AD0-5C4F-852A-79C70A3F8A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632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3FDEE-4AD0-5C4F-852A-79C70A3F8A5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63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Образец текста</a:t>
            </a:r>
          </a:p>
          <a:p>
            <a:pPr lvl="1"/>
            <a:r>
              <a:rPr lang="cs-CZ" smtClean="0"/>
              <a:t>Второй уровень</a:t>
            </a:r>
          </a:p>
          <a:p>
            <a:pPr lvl="2"/>
            <a:r>
              <a:rPr lang="cs-CZ" smtClean="0"/>
              <a:t>Третий уровень</a:t>
            </a:r>
          </a:p>
          <a:p>
            <a:pPr lvl="3"/>
            <a:r>
              <a:rPr lang="cs-CZ" smtClean="0"/>
              <a:t>Четвертый уровень</a:t>
            </a:r>
          </a:p>
          <a:p>
            <a:pPr lvl="4"/>
            <a:r>
              <a:rPr lang="cs-CZ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20.12.14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8517" y="2138624"/>
            <a:ext cx="7397770" cy="3866871"/>
          </a:xfrm>
        </p:spPr>
        <p:txBody>
          <a:bodyPr/>
          <a:lstStyle/>
          <a:p>
            <a:endParaRPr lang="cs-CZ" dirty="0" smtClean="0"/>
          </a:p>
          <a:p>
            <a:endParaRPr lang="ru-RU" dirty="0"/>
          </a:p>
        </p:txBody>
      </p:sp>
      <p:sp>
        <p:nvSpPr>
          <p:cNvPr id="6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Название 1"/>
          <p:cNvSpPr>
            <a:spLocks noGrp="1"/>
          </p:cNvSpPr>
          <p:nvPr>
            <p:ph type="title"/>
          </p:nvPr>
        </p:nvSpPr>
        <p:spPr>
          <a:xfrm>
            <a:off x="457200" y="1960414"/>
            <a:ext cx="8229600" cy="1600200"/>
          </a:xfrm>
        </p:spPr>
        <p:txBody>
          <a:bodyPr/>
          <a:lstStyle/>
          <a:p>
            <a:r>
              <a:rPr lang="cs-CZ" dirty="0" smtClean="0"/>
              <a:t>Výsledky </a:t>
            </a:r>
            <a:r>
              <a:rPr lang="cs-CZ" dirty="0" smtClean="0"/>
              <a:t>dotazování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171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01493412"/>
              </p:ext>
            </p:extLst>
          </p:nvPr>
        </p:nvGraphicFramePr>
        <p:xfrm>
          <a:off x="1041768" y="1041631"/>
          <a:ext cx="7206148" cy="516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19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42072197"/>
              </p:ext>
            </p:extLst>
          </p:nvPr>
        </p:nvGraphicFramePr>
        <p:xfrm>
          <a:off x="927601" y="1112976"/>
          <a:ext cx="7577782" cy="5051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95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Jiné odpovědi: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420"/>
            <a:ext cx="8229600" cy="316562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Ne.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Zdá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se mi to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jako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zbytečnost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Ne,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takové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jídlo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mi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nechutná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Spíše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bych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uvítala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možnost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"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namixovat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"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poctivé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svačiny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dle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sebe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-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vzhledem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k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potravinové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alergii</a:t>
            </a:r>
            <a:endParaRPr lang="en-US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ano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pokud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to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nebude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předražené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Ano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pokud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budou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cenové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přijatelné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2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64965477"/>
              </p:ext>
            </p:extLst>
          </p:nvPr>
        </p:nvGraphicFramePr>
        <p:xfrm>
          <a:off x="970413" y="1396999"/>
          <a:ext cx="7306637" cy="4538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0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7296200"/>
              </p:ext>
            </p:extLst>
          </p:nvPr>
        </p:nvGraphicFramePr>
        <p:xfrm>
          <a:off x="613643" y="1055900"/>
          <a:ext cx="7806115" cy="4951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3790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95114770"/>
              </p:ext>
            </p:extLst>
          </p:nvPr>
        </p:nvGraphicFramePr>
        <p:xfrm>
          <a:off x="670726" y="871444"/>
          <a:ext cx="8016074" cy="5735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334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63473355"/>
              </p:ext>
            </p:extLst>
          </p:nvPr>
        </p:nvGraphicFramePr>
        <p:xfrm>
          <a:off x="884788" y="1027361"/>
          <a:ext cx="7563512" cy="512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9034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2142420"/>
            <a:ext cx="8229600" cy="31656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Děkuji za pozornost!</a:t>
            </a:r>
            <a:endParaRPr lang="ru-RU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294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756887" y="2142420"/>
            <a:ext cx="8229600" cy="3165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147 </a:t>
            </a:r>
            <a:r>
              <a:rPr lang="en-US" sz="36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dokončených</a:t>
            </a:r>
            <a:r>
              <a:rPr lang="cs-CZ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dotazníků</a:t>
            </a:r>
            <a:endParaRPr lang="en-US" sz="3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3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13 </a:t>
            </a:r>
            <a:r>
              <a:rPr lang="en-US" sz="36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otázek</a:t>
            </a:r>
            <a:endParaRPr lang="ru-RU" sz="3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/>
                <a:cs typeface="Times New Roman"/>
              </a:rPr>
              <a:t/>
            </a:r>
            <a:br>
              <a:rPr lang="en-US" sz="3600" dirty="0" smtClean="0">
                <a:latin typeface="Times New Roman"/>
                <a:cs typeface="Times New Roman"/>
              </a:rPr>
            </a:br>
            <a:endParaRPr lang="ru-RU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0172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03360963"/>
              </p:ext>
            </p:extLst>
          </p:nvPr>
        </p:nvGraphicFramePr>
        <p:xfrm>
          <a:off x="1141662" y="1055900"/>
          <a:ext cx="7021222" cy="489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442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9942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74318112"/>
              </p:ext>
            </p:extLst>
          </p:nvPr>
        </p:nvGraphicFramePr>
        <p:xfrm>
          <a:off x="1084579" y="1227127"/>
          <a:ext cx="7121117" cy="473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47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9740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91751065"/>
              </p:ext>
            </p:extLst>
          </p:nvPr>
        </p:nvGraphicFramePr>
        <p:xfrm>
          <a:off x="899059" y="1155783"/>
          <a:ext cx="6964139" cy="4780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999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63441361"/>
              </p:ext>
            </p:extLst>
          </p:nvPr>
        </p:nvGraphicFramePr>
        <p:xfrm>
          <a:off x="1013225" y="1154429"/>
          <a:ext cx="6863649" cy="4710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779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05730137"/>
              </p:ext>
            </p:extLst>
          </p:nvPr>
        </p:nvGraphicFramePr>
        <p:xfrm>
          <a:off x="941871" y="1184320"/>
          <a:ext cx="6978410" cy="4979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58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60945671"/>
              </p:ext>
            </p:extLst>
          </p:nvPr>
        </p:nvGraphicFramePr>
        <p:xfrm>
          <a:off x="1253389" y="1397000"/>
          <a:ext cx="6553259" cy="4867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054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 txBox="1">
            <a:spLocks/>
          </p:cNvSpPr>
          <p:nvPr/>
        </p:nvSpPr>
        <p:spPr>
          <a:xfrm>
            <a:off x="457200" y="-8001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Podnikatelský záměr: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farmářský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obchod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26044432"/>
              </p:ext>
            </p:extLst>
          </p:nvPr>
        </p:nvGraphicFramePr>
        <p:xfrm>
          <a:off x="699268" y="1040277"/>
          <a:ext cx="8090936" cy="5295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617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Бриз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Исполнительная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277</Words>
  <Application>Microsoft Macintosh PowerPoint</Application>
  <PresentationFormat>Экран (4:3)</PresentationFormat>
  <Paragraphs>47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Výsledky dotazování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Jiné odpovědi: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Podnikatelský záměr: farmárský obchod</dc:title>
  <dc:creator>Wild_Blue_Cat</dc:creator>
  <cp:lastModifiedBy>Wild_Blue_Cat</cp:lastModifiedBy>
  <cp:revision>35</cp:revision>
  <dcterms:created xsi:type="dcterms:W3CDTF">2014-10-20T16:12:31Z</dcterms:created>
  <dcterms:modified xsi:type="dcterms:W3CDTF">2014-12-20T15:36:15Z</dcterms:modified>
</cp:coreProperties>
</file>